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7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0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1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3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4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5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6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46"/>
  </p:notesMasterIdLst>
  <p:handoutMasterIdLst>
    <p:handoutMasterId r:id="rId247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87" r:id="rId24"/>
    <p:sldId id="269" r:id="rId25"/>
    <p:sldId id="1324" r:id="rId26"/>
    <p:sldId id="1323" r:id="rId27"/>
    <p:sldId id="286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08" r:id="rId40"/>
    <p:sldId id="815" r:id="rId41"/>
    <p:sldId id="868" r:id="rId42"/>
    <p:sldId id="1305" r:id="rId43"/>
    <p:sldId id="1309" r:id="rId44"/>
    <p:sldId id="1315" r:id="rId45"/>
    <p:sldId id="1316" r:id="rId46"/>
    <p:sldId id="1317" r:id="rId47"/>
    <p:sldId id="1318" r:id="rId48"/>
    <p:sldId id="1319" r:id="rId49"/>
    <p:sldId id="1320" r:id="rId50"/>
    <p:sldId id="1310" r:id="rId51"/>
    <p:sldId id="1311" r:id="rId52"/>
    <p:sldId id="1312" r:id="rId53"/>
    <p:sldId id="1313" r:id="rId54"/>
    <p:sldId id="1314" r:id="rId55"/>
    <p:sldId id="1306" r:id="rId56"/>
    <p:sldId id="1307" r:id="rId57"/>
    <p:sldId id="1308" r:id="rId58"/>
    <p:sldId id="1304" r:id="rId59"/>
    <p:sldId id="1322" r:id="rId60"/>
    <p:sldId id="1321" r:id="rId61"/>
    <p:sldId id="816" r:id="rId62"/>
    <p:sldId id="817" r:id="rId63"/>
    <p:sldId id="818" r:id="rId64"/>
    <p:sldId id="819" r:id="rId65"/>
    <p:sldId id="820" r:id="rId66"/>
    <p:sldId id="821" r:id="rId67"/>
    <p:sldId id="822" r:id="rId68"/>
    <p:sldId id="823" r:id="rId69"/>
    <p:sldId id="831" r:id="rId70"/>
    <p:sldId id="825" r:id="rId71"/>
    <p:sldId id="890" r:id="rId72"/>
    <p:sldId id="891" r:id="rId73"/>
    <p:sldId id="832" r:id="rId74"/>
    <p:sldId id="889" r:id="rId75"/>
    <p:sldId id="1213" r:id="rId76"/>
    <p:sldId id="1214" r:id="rId77"/>
    <p:sldId id="1215" r:id="rId78"/>
    <p:sldId id="845" r:id="rId79"/>
    <p:sldId id="847" r:id="rId80"/>
    <p:sldId id="849" r:id="rId81"/>
    <p:sldId id="851" r:id="rId82"/>
    <p:sldId id="866" r:id="rId83"/>
    <p:sldId id="1106" r:id="rId84"/>
    <p:sldId id="1109" r:id="rId85"/>
    <p:sldId id="1108" r:id="rId86"/>
    <p:sldId id="1107" r:id="rId87"/>
    <p:sldId id="869" r:id="rId88"/>
    <p:sldId id="870" r:id="rId89"/>
    <p:sldId id="871" r:id="rId90"/>
    <p:sldId id="872" r:id="rId91"/>
    <p:sldId id="873" r:id="rId92"/>
    <p:sldId id="1212" r:id="rId93"/>
    <p:sldId id="874" r:id="rId94"/>
    <p:sldId id="875" r:id="rId95"/>
    <p:sldId id="876" r:id="rId96"/>
    <p:sldId id="877" r:id="rId97"/>
    <p:sldId id="878" r:id="rId98"/>
    <p:sldId id="879" r:id="rId99"/>
    <p:sldId id="880" r:id="rId100"/>
    <p:sldId id="895" r:id="rId101"/>
    <p:sldId id="896" r:id="rId102"/>
    <p:sldId id="1104" r:id="rId103"/>
    <p:sldId id="1105" r:id="rId104"/>
    <p:sldId id="897" r:id="rId105"/>
    <p:sldId id="900" r:id="rId106"/>
    <p:sldId id="901" r:id="rId107"/>
    <p:sldId id="902" r:id="rId108"/>
    <p:sldId id="903" r:id="rId109"/>
    <p:sldId id="904" r:id="rId110"/>
    <p:sldId id="905" r:id="rId111"/>
    <p:sldId id="899" r:id="rId112"/>
    <p:sldId id="898" r:id="rId113"/>
    <p:sldId id="906" r:id="rId114"/>
    <p:sldId id="1110" r:id="rId115"/>
    <p:sldId id="1111" r:id="rId116"/>
    <p:sldId id="1112" r:id="rId117"/>
    <p:sldId id="1113" r:id="rId118"/>
    <p:sldId id="1114" r:id="rId119"/>
    <p:sldId id="1115" r:id="rId120"/>
    <p:sldId id="1209" r:id="rId121"/>
    <p:sldId id="957" r:id="rId122"/>
    <p:sldId id="978" r:id="rId123"/>
    <p:sldId id="979" r:id="rId124"/>
    <p:sldId id="980" r:id="rId125"/>
    <p:sldId id="981" r:id="rId126"/>
    <p:sldId id="982" r:id="rId127"/>
    <p:sldId id="983" r:id="rId128"/>
    <p:sldId id="984" r:id="rId129"/>
    <p:sldId id="985" r:id="rId130"/>
    <p:sldId id="986" r:id="rId131"/>
    <p:sldId id="1117" r:id="rId132"/>
    <p:sldId id="1004" r:id="rId133"/>
    <p:sldId id="991" r:id="rId134"/>
    <p:sldId id="1008" r:id="rId135"/>
    <p:sldId id="1009" r:id="rId136"/>
    <p:sldId id="1010" r:id="rId137"/>
    <p:sldId id="1011" r:id="rId138"/>
    <p:sldId id="1015" r:id="rId139"/>
    <p:sldId id="1016" r:id="rId140"/>
    <p:sldId id="1017" r:id="rId141"/>
    <p:sldId id="1018" r:id="rId142"/>
    <p:sldId id="1019" r:id="rId143"/>
    <p:sldId id="1022" r:id="rId144"/>
    <p:sldId id="1023" r:id="rId145"/>
    <p:sldId id="1024" r:id="rId146"/>
    <p:sldId id="1025" r:id="rId147"/>
    <p:sldId id="1026" r:id="rId148"/>
    <p:sldId id="1027" r:id="rId149"/>
    <p:sldId id="1030" r:id="rId150"/>
    <p:sldId id="1031" r:id="rId151"/>
    <p:sldId id="1032" r:id="rId152"/>
    <p:sldId id="1035" r:id="rId153"/>
    <p:sldId id="1036" r:id="rId154"/>
    <p:sldId id="1037" r:id="rId155"/>
    <p:sldId id="1038" r:id="rId156"/>
    <p:sldId id="1041" r:id="rId157"/>
    <p:sldId id="1042" r:id="rId158"/>
    <p:sldId id="1216" r:id="rId159"/>
    <p:sldId id="1217" r:id="rId160"/>
    <p:sldId id="1218" r:id="rId161"/>
    <p:sldId id="1219" r:id="rId162"/>
    <p:sldId id="1220" r:id="rId163"/>
    <p:sldId id="1221" r:id="rId164"/>
    <p:sldId id="1043" r:id="rId165"/>
    <p:sldId id="1222" r:id="rId166"/>
    <p:sldId id="1223" r:id="rId167"/>
    <p:sldId id="1224" r:id="rId168"/>
    <p:sldId id="1046" r:id="rId169"/>
    <p:sldId id="1047" r:id="rId170"/>
    <p:sldId id="1048" r:id="rId171"/>
    <p:sldId id="1049" r:id="rId172"/>
    <p:sldId id="1052" r:id="rId173"/>
    <p:sldId id="1053" r:id="rId174"/>
    <p:sldId id="1054" r:id="rId175"/>
    <p:sldId id="1055" r:id="rId176"/>
    <p:sldId id="1056" r:id="rId177"/>
    <p:sldId id="1057" r:id="rId178"/>
    <p:sldId id="1301" r:id="rId179"/>
    <p:sldId id="1302" r:id="rId180"/>
    <p:sldId id="1060" r:id="rId181"/>
    <p:sldId id="1061" r:id="rId182"/>
    <p:sldId id="1062" r:id="rId183"/>
    <p:sldId id="1063" r:id="rId184"/>
    <p:sldId id="1064" r:id="rId185"/>
    <p:sldId id="1069" r:id="rId186"/>
    <p:sldId id="1070" r:id="rId187"/>
    <p:sldId id="1071" r:id="rId188"/>
    <p:sldId id="1285" r:id="rId189"/>
    <p:sldId id="1286" r:id="rId190"/>
    <p:sldId id="1287" r:id="rId191"/>
    <p:sldId id="1288" r:id="rId192"/>
    <p:sldId id="1289" r:id="rId193"/>
    <p:sldId id="1072" r:id="rId194"/>
    <p:sldId id="1073" r:id="rId195"/>
    <p:sldId id="1290" r:id="rId196"/>
    <p:sldId id="1077" r:id="rId197"/>
    <p:sldId id="1291" r:id="rId198"/>
    <p:sldId id="1292" r:id="rId199"/>
    <p:sldId id="1078" r:id="rId200"/>
    <p:sldId id="1293" r:id="rId201"/>
    <p:sldId id="1299" r:id="rId202"/>
    <p:sldId id="1300" r:id="rId203"/>
    <p:sldId id="1082" r:id="rId204"/>
    <p:sldId id="1083" r:id="rId205"/>
    <p:sldId id="1084" r:id="rId206"/>
    <p:sldId id="1085" r:id="rId207"/>
    <p:sldId id="1210" r:id="rId208"/>
    <p:sldId id="1088" r:id="rId209"/>
    <p:sldId id="1089" r:id="rId210"/>
    <p:sldId id="1090" r:id="rId211"/>
    <p:sldId id="1091" r:id="rId212"/>
    <p:sldId id="1092" r:id="rId213"/>
    <p:sldId id="829" r:id="rId214"/>
    <p:sldId id="830" r:id="rId215"/>
    <p:sldId id="833" r:id="rId216"/>
    <p:sldId id="834" r:id="rId217"/>
    <p:sldId id="835" r:id="rId218"/>
    <p:sldId id="836" r:id="rId219"/>
    <p:sldId id="888" r:id="rId220"/>
    <p:sldId id="887" r:id="rId221"/>
    <p:sldId id="837" r:id="rId222"/>
    <p:sldId id="842" r:id="rId223"/>
    <p:sldId id="841" r:id="rId224"/>
    <p:sldId id="838" r:id="rId225"/>
    <p:sldId id="839" r:id="rId226"/>
    <p:sldId id="840" r:id="rId227"/>
    <p:sldId id="853" r:id="rId228"/>
    <p:sldId id="854" r:id="rId229"/>
    <p:sldId id="1093" r:id="rId230"/>
    <p:sldId id="1094" r:id="rId231"/>
    <p:sldId id="1095" r:id="rId232"/>
    <p:sldId id="1096" r:id="rId233"/>
    <p:sldId id="1097" r:id="rId234"/>
    <p:sldId id="1098" r:id="rId235"/>
    <p:sldId id="1099" r:id="rId236"/>
    <p:sldId id="1100" r:id="rId237"/>
    <p:sldId id="1101" r:id="rId238"/>
    <p:sldId id="1102" r:id="rId239"/>
    <p:sldId id="1103" r:id="rId240"/>
    <p:sldId id="1211" r:id="rId241"/>
    <p:sldId id="805" r:id="rId242"/>
    <p:sldId id="806" r:id="rId243"/>
    <p:sldId id="279" r:id="rId244"/>
    <p:sldId id="266" r:id="rId245"/>
  </p:sldIdLst>
  <p:sldSz cx="12192000" cy="6858000"/>
  <p:notesSz cx="6858000" cy="9144000"/>
  <p:embeddedFontLst>
    <p:embeddedFont>
      <p:font typeface="Roboto" panose="02000000000000000000" pitchFamily="2" charset="0"/>
      <p:regular r:id="rId248"/>
      <p:bold r:id="rId249"/>
      <p:italic r:id="rId250"/>
      <p:boldItalic r:id="rId251"/>
    </p:embeddedFont>
    <p:embeddedFont>
      <p:font typeface="Roboto Light" panose="02000000000000000000" pitchFamily="2" charset="0"/>
      <p:regular r:id="rId252"/>
      <p:italic r:id="rId253"/>
    </p:embeddedFont>
    <p:embeddedFont>
      <p:font typeface="Roboto Slab" pitchFamily="2" charset="0"/>
      <p:regular r:id="rId254"/>
      <p:bold r:id="rId255"/>
      <p:italic r:id="rId256"/>
      <p:boldItalic r:id="rId257"/>
    </p:embeddedFont>
    <p:embeddedFont>
      <p:font typeface="Roboto Thin" panose="02000000000000000000" pitchFamily="2" charset="0"/>
      <p:regular r:id="rId258"/>
      <p:italic r:id="rId259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</p14:sldIdLst>
        </p14:section>
        <p14:section name="Zom Fatigue" id="{593E26C6-BE09-42E6-8405-C82C9D9BD0C7}">
          <p14:sldIdLst>
            <p14:sldId id="287"/>
            <p14:sldId id="269"/>
            <p14:sldId id="1324"/>
          </p14:sldIdLst>
        </p14:section>
        <p14:section name="Wprowadzenie" id="{7528634D-A28C-4A47-8CAA-2AB251570021}">
          <p14:sldIdLst>
            <p14:sldId id="1323"/>
            <p14:sldId id="286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08"/>
          </p14:sldIdLst>
        </p14:section>
        <p14:section name="Podstawowe pojęcia statystyczne" id="{FB351C70-9D14-46C0-B413-04111E5DE06D}">
          <p14:sldIdLst>
            <p14:sldId id="815"/>
            <p14:sldId id="868"/>
            <p14:sldId id="1305"/>
            <p14:sldId id="1309"/>
            <p14:sldId id="1315"/>
            <p14:sldId id="1316"/>
            <p14:sldId id="1317"/>
            <p14:sldId id="1318"/>
            <p14:sldId id="1319"/>
            <p14:sldId id="1320"/>
            <p14:sldId id="1310"/>
            <p14:sldId id="1311"/>
            <p14:sldId id="1312"/>
            <p14:sldId id="1313"/>
            <p14:sldId id="1314"/>
            <p14:sldId id="1306"/>
            <p14:sldId id="1307"/>
            <p14:sldId id="1308"/>
          </p14:sldIdLst>
        </p14:section>
        <p14:section name="Podstawowe miary rozkłdau" id="{DF34AD98-B167-4981-AA77-2FA312EAC1FF}">
          <p14:sldIdLst>
            <p14:sldId id="1304"/>
            <p14:sldId id="1322"/>
            <p14:sldId id="1321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  <p14:sldId id="1213"/>
            <p14:sldId id="1214"/>
            <p14:sldId id="1215"/>
          </p14:sldIdLst>
        </p14:section>
        <p14:section name="Podstawowe rozkłady - przykłady" id="{2CA30BC8-3F4E-400A-9C46-5F8917FF882E}">
          <p14:sldIdLst>
            <p14:sldId id="845"/>
            <p14:sldId id="847"/>
            <p14:sldId id="849"/>
            <p14:sldId id="851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1212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Warsztat" id="{D5483A4E-3D24-4DD8-979C-CEA2160C2D5A}">
          <p14:sldIdLst>
            <p14:sldId id="1209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1117"/>
            <p14:sldId id="1004"/>
            <p14:sldId id="991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216"/>
            <p14:sldId id="1217"/>
            <p14:sldId id="1218"/>
            <p14:sldId id="1219"/>
            <p14:sldId id="1220"/>
            <p14:sldId id="1221"/>
            <p14:sldId id="1043"/>
            <p14:sldId id="1222"/>
            <p14:sldId id="1223"/>
            <p14:sldId id="1224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301"/>
            <p14:sldId id="1302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3"/>
            <p14:sldId id="1290"/>
            <p14:sldId id="1077"/>
            <p14:sldId id="1291"/>
            <p14:sldId id="1292"/>
            <p14:sldId id="1078"/>
            <p14:sldId id="1293"/>
            <p14:sldId id="1299"/>
            <p14:sldId id="1300"/>
            <p14:sldId id="1082"/>
            <p14:sldId id="1083"/>
            <p14:sldId id="1084"/>
            <p14:sldId id="1085"/>
          </p14:sldIdLst>
        </p14:section>
        <p14:section name="Warsztat" id="{B4715971-CB28-4932-A45F-A492F82D4A94}">
          <p14:sldIdLst>
            <p14:sldId id="1210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Warsztat" id="{F961B51E-031D-40C4-BD3E-A9B7A5E68B3D}">
          <p14:sldIdLst>
            <p14:sldId id="1211"/>
          </p14:sldIdLst>
        </p14:section>
        <p14:section name="Zakończenie" id="{6B14623D-6195-42EC-A525-C55C54982827}">
          <p14:sldIdLst>
            <p14:sldId id="805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7660" autoAdjust="0"/>
  </p:normalViewPr>
  <p:slideViewPr>
    <p:cSldViewPr snapToObjects="1">
      <p:cViewPr varScale="1">
        <p:scale>
          <a:sx n="85" d="100"/>
          <a:sy n="85" d="100"/>
        </p:scale>
        <p:origin x="336" y="62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handoutMaster" Target="handoutMasters/handoutMaster1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slide" Target="slides/slide220.xml"/><Relationship Id="rId258" Type="http://schemas.openxmlformats.org/officeDocument/2006/relationships/font" Target="fonts/font11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font" Target="fonts/font1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38" Type="http://schemas.openxmlformats.org/officeDocument/2006/relationships/slide" Target="slides/slide221.xml"/><Relationship Id="rId254" Type="http://schemas.openxmlformats.org/officeDocument/2006/relationships/font" Target="fonts/font7.fntdata"/><Relationship Id="rId259" Type="http://schemas.openxmlformats.org/officeDocument/2006/relationships/font" Target="fonts/font12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slide" Target="slides/slide227.xml"/><Relationship Id="rId249" Type="http://schemas.openxmlformats.org/officeDocument/2006/relationships/font" Target="fonts/font2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260" Type="http://schemas.openxmlformats.org/officeDocument/2006/relationships/commentAuthors" Target="commentAuthors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slide" Target="slides/slide217.xml"/><Relationship Id="rId239" Type="http://schemas.openxmlformats.org/officeDocument/2006/relationships/slide" Target="slides/slide22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0" Type="http://schemas.openxmlformats.org/officeDocument/2006/relationships/font" Target="fonts/font3.fntdata"/><Relationship Id="rId255" Type="http://schemas.openxmlformats.org/officeDocument/2006/relationships/font" Target="fonts/font8.fntdata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slide" Target="slides/slide223.xml"/><Relationship Id="rId245" Type="http://schemas.openxmlformats.org/officeDocument/2006/relationships/slide" Target="slides/slide228.xml"/><Relationship Id="rId261" Type="http://schemas.openxmlformats.org/officeDocument/2006/relationships/presProps" Target="presProps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slide" Target="slides/slide218.xml"/><Relationship Id="rId251" Type="http://schemas.openxmlformats.org/officeDocument/2006/relationships/font" Target="fonts/font4.fntdata"/><Relationship Id="rId256" Type="http://schemas.openxmlformats.org/officeDocument/2006/relationships/font" Target="fonts/font9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slide" Target="slides/slide224.xml"/><Relationship Id="rId246" Type="http://schemas.openxmlformats.org/officeDocument/2006/relationships/notesMaster" Target="notesMasters/notesMaster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262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font" Target="fonts/font10.fntdata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font" Target="fonts/font5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slide" Target="slides/slide225.xml"/><Relationship Id="rId263" Type="http://schemas.openxmlformats.org/officeDocument/2006/relationships/theme" Target="theme/theme1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font" Target="fonts/font6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slide" Target="slides/slide226.xml"/><Relationship Id="rId264" Type="http://schemas.openxmlformats.org/officeDocument/2006/relationships/tableStyles" Target="tableStyles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444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2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0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1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0.xml"/><Relationship Id="rId39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57.xml"/><Relationship Id="rId21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9.xml"/><Relationship Id="rId33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74.xml"/><Relationship Id="rId29" Type="http://schemas.openxmlformats.org/officeDocument/2006/relationships/slideLayout" Target="../slideLayouts/slideLayout183.xml"/><Relationship Id="rId41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91.xml"/><Relationship Id="rId40" Type="http://schemas.openxmlformats.org/officeDocument/2006/relationships/slideLayout" Target="../slideLayouts/slideLayout194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73.xml"/><Relationship Id="rId31" Type="http://schemas.openxmlformats.org/officeDocument/2006/relationships/slideLayout" Target="../slideLayouts/slideLayout185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9.xml"/><Relationship Id="rId43" Type="http://schemas.openxmlformats.org/officeDocument/2006/relationships/slideLayout" Target="../slideLayouts/slideLayout19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6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  <p:sldLayoutId id="2147485692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136.jpg"/><Relationship Id="rId4" Type="http://schemas.openxmlformats.org/officeDocument/2006/relationships/hyperlink" Target="mailto:mail.szkolenia@comarch.pl" TargetMode="Externa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896AE-0D97-5339-F369-DB866F167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BA77261A-468A-7439-F143-56B23C0F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086EEB6-FF9A-4F33-457A-23D52ACD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9044376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9"/>
          <a:stretch/>
        </p:blipFill>
        <p:spPr>
          <a:xfrm>
            <a:off x="3387413" y="1781140"/>
            <a:ext cx="5417173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24"/>
          <a:stretch/>
        </p:blipFill>
        <p:spPr>
          <a:xfrm>
            <a:off x="3871062" y="1984732"/>
            <a:ext cx="4447553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18"/>
          <a:stretch/>
        </p:blipFill>
        <p:spPr>
          <a:xfrm>
            <a:off x="2303404" y="2035656"/>
            <a:ext cx="758519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2"/>
          <a:stretch/>
        </p:blipFill>
        <p:spPr>
          <a:xfrm>
            <a:off x="4244713" y="1924352"/>
            <a:ext cx="3702574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możemy obliczyć wyznacznik danej tablicy kwadratowej za pomocą </a:t>
            </a:r>
            <a:r>
              <a:rPr lang="pl-PL" dirty="0" err="1">
                <a:solidFill>
                  <a:schemeClr val="bg2"/>
                </a:solidFill>
              </a:rPr>
              <a:t>numpy.linalg.det</a:t>
            </a:r>
            <a:r>
              <a:rPr lang="pl-PL" dirty="0">
                <a:solidFill>
                  <a:schemeClr val="bg2"/>
                </a:solidFill>
              </a:rPr>
              <a:t>(). Przyjmie ona podaną tablicę kwadratową jako parametr i zwróci jej wyznacznik.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F349F52-B6B6-91A5-42FE-DAEBC846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36" y="1836616"/>
            <a:ext cx="5320728" cy="39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potężna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przeznaczona do manipulacji i analizy danych. Dwa główne obiekty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Series reprezentuje jednowymiarową strukturę danych, podczas gdy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 to dwuwymiarowa tabela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3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9"/>
          <a:stretch/>
        </p:blipFill>
        <p:spPr>
          <a:xfrm>
            <a:off x="1393191" y="2204864"/>
            <a:ext cx="9405618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8C60F73-8EB1-A83F-4387-F32DD17F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44" y="2060848"/>
            <a:ext cx="3711312" cy="45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328670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781D1BF-BB48-7A59-9E32-9A9802C1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51" y="2564904"/>
            <a:ext cx="7775698" cy="41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F0B899F-7372-C75C-9F12-3603FA1D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29" y="1942673"/>
            <a:ext cx="8093141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Zastosowanie 1.5-krotności rozstępu </a:t>
            </a:r>
            <a:r>
              <a:rPr lang="pl-PL" dirty="0" err="1"/>
              <a:t>międzykwartylowego</a:t>
            </a:r>
            <a:r>
              <a:rPr lang="pl-PL" dirty="0"/>
              <a:t> (ang. </a:t>
            </a:r>
            <a:r>
              <a:rPr lang="pl-PL" dirty="0" err="1"/>
              <a:t>interquartile</a:t>
            </a:r>
            <a:r>
              <a:rPr lang="pl-PL" dirty="0"/>
              <a:t> </a:t>
            </a:r>
            <a:r>
              <a:rPr lang="pl-PL" dirty="0" err="1"/>
              <a:t>range</a:t>
            </a:r>
            <a:r>
              <a:rPr lang="pl-PL" dirty="0"/>
              <a:t>, IQR) jest standardowym podejściem do wykrywania wartości odstających w statystyce. Działa to na podstawie prostego założenia, że wartości, które znajdują się bardzo daleko od środka rozkładu, mogą być potencjalnymi wartościami odstającymi.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IQR mierzy, jak szeroko rozłożone są środkowe 50% danych i jest uważany za bardziej odporny na skrajne wartości niż inne miary, np. odchylenie standardowe.</a:t>
            </a:r>
          </a:p>
        </p:txBody>
      </p:sp>
    </p:spTree>
    <p:extLst>
      <p:ext uri="{BB962C8B-B14F-4D97-AF65-F5344CB8AC3E}">
        <p14:creationId xmlns:p14="http://schemas.microsoft.com/office/powerpoint/2010/main" val="29350759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Dlaczego * 1.5?</a:t>
            </a:r>
          </a:p>
          <a:p>
            <a:pPr marL="0" indent="0" algn="just">
              <a:buNone/>
            </a:pPr>
            <a:r>
              <a:rPr lang="pl-PL" dirty="0"/>
              <a:t>Wykorzystanie 1.5-krotności IQR wynika z empirii i praktyki statystycznej.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rozkładów normalnych lub bliskich normalnych, 1.5-krotność IQR wyznacza rozsądne granice, poza którymi wartości można uznać za odstające.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Dlaczego akurat 1.5? Wynika to z tego, że dla większości rozkładów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poniżej Q1 - 1.5 * IQR są uważane za zbyt małe i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powyżej Q3 + 1.5 * IQR są uważane za zbyt duże i również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poza tym zakresem są nietypowe, ponieważ znajdują się znacznie dalej od środkowych 50% danych.</a:t>
            </a:r>
          </a:p>
        </p:txBody>
      </p:sp>
    </p:spTree>
    <p:extLst>
      <p:ext uri="{BB962C8B-B14F-4D97-AF65-F5344CB8AC3E}">
        <p14:creationId xmlns:p14="http://schemas.microsoft.com/office/powerpoint/2010/main" val="39946680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b="1" dirty="0"/>
              <a:t>Dlaczego 1.5, a nie inna liczba?</a:t>
            </a:r>
          </a:p>
          <a:p>
            <a:pPr marL="0" indent="0" algn="just">
              <a:buNone/>
            </a:pPr>
            <a:r>
              <a:rPr lang="pl-PL" dirty="0"/>
              <a:t>Wartość </a:t>
            </a:r>
            <a:r>
              <a:rPr lang="pl-PL" b="1" dirty="0"/>
              <a:t>1.5</a:t>
            </a:r>
            <a:r>
              <a:rPr lang="pl-PL" dirty="0"/>
              <a:t> jest kompromisem między:</a:t>
            </a:r>
          </a:p>
          <a:p>
            <a:pPr lvl="1" algn="just"/>
            <a:r>
              <a:rPr lang="pl-PL" dirty="0"/>
              <a:t>Wrażliwością na wartości odstające.</a:t>
            </a:r>
          </a:p>
          <a:p>
            <a:pPr lvl="1" algn="just"/>
            <a:r>
              <a:rPr lang="pl-PL" dirty="0"/>
              <a:t>Ochroną przed wyeliminowaniem zbyt wielu danych.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Jeśli zakres ten jest zbyt szeroki, można przeoczyć wartości odstające, a jeśli jest zbyt wąski, można oznaczyć jako odstające wartości, które w rzeczywistości są normalnymi odchyleniami.</a:t>
            </a:r>
          </a:p>
          <a:p>
            <a:pPr marL="0" indent="0" algn="just">
              <a:buNone/>
            </a:pPr>
            <a:r>
              <a:rPr lang="pl-PL" dirty="0"/>
              <a:t>Dla rozkładu normalnego, 1.5-krotność IQR zwykle dobrze identyfikuje dane poza naturalnym zakresem zmienności, bez nadmiernej liczby fałszywych wyników.</a:t>
            </a:r>
          </a:p>
        </p:txBody>
      </p:sp>
    </p:spTree>
    <p:extLst>
      <p:ext uri="{BB962C8B-B14F-4D97-AF65-F5344CB8AC3E}">
        <p14:creationId xmlns:p14="http://schemas.microsoft.com/office/powerpoint/2010/main" val="8401042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Bitowy operator OR w operacjach na liczbach całkowitych.</a:t>
            </a:r>
          </a:p>
          <a:p>
            <a:pPr marL="0" indent="0" algn="just">
              <a:buNone/>
            </a:pPr>
            <a:r>
              <a:rPr lang="pl-PL" dirty="0"/>
              <a:t>W czystym </a:t>
            </a:r>
            <a:r>
              <a:rPr lang="pl-PL" dirty="0" err="1"/>
              <a:t>Pythonie</a:t>
            </a:r>
            <a:r>
              <a:rPr lang="pl-PL" dirty="0"/>
              <a:t>, poza bibliotekami takimi jak </a:t>
            </a:r>
            <a:r>
              <a:rPr lang="pl-PL" dirty="0" err="1"/>
              <a:t>pandas</a:t>
            </a:r>
            <a:r>
              <a:rPr lang="pl-PL" dirty="0"/>
              <a:t>, | jest operatorem bitowym. Oznacza, że wykonuje operację logiczną "lub" na poziomie bitów między dwoma liczbami binarnymi.</a:t>
            </a:r>
          </a:p>
        </p:txBody>
      </p:sp>
    </p:spTree>
    <p:extLst>
      <p:ext uri="{BB962C8B-B14F-4D97-AF65-F5344CB8AC3E}">
        <p14:creationId xmlns:p14="http://schemas.microsoft.com/office/powerpoint/2010/main" val="41165446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Operator "lub" (|) w </a:t>
            </a:r>
            <a:r>
              <a:rPr lang="pl-PL" dirty="0" err="1"/>
              <a:t>pandasW</a:t>
            </a:r>
            <a:r>
              <a:rPr lang="pl-PL" dirty="0"/>
              <a:t> </a:t>
            </a:r>
            <a:r>
              <a:rPr lang="pl-PL" dirty="0" err="1"/>
              <a:t>pandas</a:t>
            </a:r>
            <a:r>
              <a:rPr lang="pl-PL" dirty="0"/>
              <a:t> | jest używany do porównywania Serii lub </a:t>
            </a:r>
            <a:r>
              <a:rPr lang="pl-PL" dirty="0" err="1"/>
              <a:t>DataFrame</a:t>
            </a:r>
            <a:r>
              <a:rPr lang="pl-PL" dirty="0"/>
              <a:t> w sposób element-po-elemencie. Oznacza on logiczne "lub" między dwoma wartościami.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każdego wiersza porównuje oba warunki: jeśli którykolwiek z nich jest prawdziwy, wynik dla tego wiersza to True.</a:t>
            </a:r>
          </a:p>
        </p:txBody>
      </p:sp>
    </p:spTree>
    <p:extLst>
      <p:ext uri="{BB962C8B-B14F-4D97-AF65-F5344CB8AC3E}">
        <p14:creationId xmlns:p14="http://schemas.microsoft.com/office/powerpoint/2010/main" val="12696963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Różnica między | a </a:t>
            </a:r>
            <a:r>
              <a:rPr lang="pl-PL" dirty="0" err="1"/>
              <a:t>or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| to operator bitowy lub logiczny dla operacji na obiektach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Działa element-po-elemencie.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jest z kolei zarezerwowany dla prostych wartości logicznych (np. True lub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) i nie działa bezpośrednio na obiektach typu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lub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Próba użycia </a:t>
            </a:r>
            <a:r>
              <a:rPr lang="pl-PL" dirty="0" err="1"/>
              <a:t>or</a:t>
            </a:r>
            <a:r>
              <a:rPr lang="pl-PL" dirty="0"/>
              <a:t> na takich obiektach spowoduje błąd.</a:t>
            </a:r>
          </a:p>
        </p:txBody>
      </p:sp>
    </p:spTree>
    <p:extLst>
      <p:ext uri="{BB962C8B-B14F-4D97-AF65-F5344CB8AC3E}">
        <p14:creationId xmlns:p14="http://schemas.microsoft.com/office/powerpoint/2010/main" val="11182972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076491E-1791-1DB2-B029-1E405C9F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35" y="2420888"/>
            <a:ext cx="7538729" cy="27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Używamy funkcji </a:t>
            </a:r>
            <a:r>
              <a:rPr lang="pl-PL" dirty="0" err="1"/>
              <a:t>mask</a:t>
            </a:r>
            <a:r>
              <a:rPr lang="pl-PL" dirty="0"/>
              <a:t>() do zastąpienia wartości odstających wartością górnego limitu.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w </a:t>
            </a:r>
            <a:r>
              <a:rPr lang="pl-PL" dirty="0" err="1"/>
              <a:t>pandas</a:t>
            </a:r>
            <a:r>
              <a:rPr lang="pl-PL" dirty="0"/>
              <a:t> zastępuje wartości w </a:t>
            </a:r>
            <a:r>
              <a:rPr lang="pl-PL" dirty="0" err="1"/>
              <a:t>DataFrame</a:t>
            </a:r>
            <a:r>
              <a:rPr lang="pl-PL" dirty="0"/>
              <a:t> tam, gdzie określony warunek jest spełniony.</a:t>
            </a:r>
          </a:p>
        </p:txBody>
      </p:sp>
    </p:spTree>
    <p:extLst>
      <p:ext uri="{BB962C8B-B14F-4D97-AF65-F5344CB8AC3E}">
        <p14:creationId xmlns:p14="http://schemas.microsoft.com/office/powerpoint/2010/main" val="304449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– składnia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 err="1"/>
              <a:t>cond</a:t>
            </a:r>
            <a:r>
              <a:rPr lang="pl-PL" dirty="0"/>
              <a:t> – warunek logiczny, gdzie wartość powinna być zastąpiona (w tym przypadku są to wartości odstające).</a:t>
            </a:r>
          </a:p>
          <a:p>
            <a:pPr algn="just"/>
            <a:r>
              <a:rPr lang="pl-PL" dirty="0" err="1"/>
              <a:t>other</a:t>
            </a:r>
            <a:r>
              <a:rPr lang="pl-PL" dirty="0"/>
              <a:t> – wartości, które zastąpią oryginalne dane, jeśli warunek zostanie spełniony.</a:t>
            </a:r>
          </a:p>
          <a:p>
            <a:pPr algn="just"/>
            <a:r>
              <a:rPr lang="pl-PL" dirty="0" err="1"/>
              <a:t>axis</a:t>
            </a:r>
            <a:r>
              <a:rPr lang="pl-PL" dirty="0"/>
              <a:t> – określa, czy warunek i wartość mają być stosowane do wierszy (</a:t>
            </a:r>
            <a:r>
              <a:rPr lang="pl-PL" dirty="0" err="1"/>
              <a:t>axis</a:t>
            </a:r>
            <a:r>
              <a:rPr lang="pl-PL" dirty="0"/>
              <a:t>=0) czy kolumn (</a:t>
            </a:r>
            <a:r>
              <a:rPr lang="pl-PL" dirty="0" err="1"/>
              <a:t>axis</a:t>
            </a:r>
            <a:r>
              <a:rPr lang="pl-PL" dirty="0"/>
              <a:t>=1).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36547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działa w ten sposób, że: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Gdziekolwiek wartość w </a:t>
            </a:r>
            <a:r>
              <a:rPr lang="pl-PL" dirty="0" err="1">
                <a:solidFill>
                  <a:schemeClr val="bg2"/>
                </a:solidFill>
              </a:rPr>
              <a:t>odstajace_wartosci</a:t>
            </a:r>
            <a:r>
              <a:rPr lang="pl-PL" dirty="0">
                <a:solidFill>
                  <a:schemeClr val="bg2"/>
                </a:solidFill>
              </a:rPr>
              <a:t> wynosi True, funkcja zastępuje odpowiednią wartość w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wartością z </a:t>
            </a:r>
            <a:r>
              <a:rPr lang="pl-PL" dirty="0" err="1">
                <a:solidFill>
                  <a:schemeClr val="bg2"/>
                </a:solidFill>
              </a:rPr>
              <a:t>gorny_limit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 wartość wynosi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, oryginalna wartość z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zostaje zachowana.</a:t>
            </a:r>
          </a:p>
        </p:txBody>
      </p:sp>
    </p:spTree>
    <p:extLst>
      <p:ext uri="{BB962C8B-B14F-4D97-AF65-F5344CB8AC3E}">
        <p14:creationId xmlns:p14="http://schemas.microsoft.com/office/powerpoint/2010/main" val="35097822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C8728FA-8B10-C011-9371-82AACED6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5" y="2337412"/>
            <a:ext cx="10898370" cy="29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55921EE-B11A-43CF-F584-9F693812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4" y="2729217"/>
            <a:ext cx="11152592" cy="21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 Omówmy to na przykładowych danych:</a:t>
            </a:r>
          </a:p>
          <a:p>
            <a:pPr marL="0" lvl="1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0FC951B-B15C-F54E-EEBF-8A9BCEA9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72" y="3400069"/>
            <a:ext cx="6136655" cy="33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C0917A-CC4F-053A-2CE7-9B2D0E58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24" y="2149966"/>
            <a:ext cx="10331751" cy="25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A06C7-EBC4-C9FA-FFA8-37805099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22" y="2492896"/>
            <a:ext cx="1069135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7CCA5ED-8CA5-130D-4D7B-1D3DA93A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29" y="2276872"/>
            <a:ext cx="941474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9F590FD-2AF4-8D05-5190-EF1EE7346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69" y="2189652"/>
            <a:ext cx="9881662" cy="31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7273A28-4C5F-ADE5-D05D-AC651DBC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2" y="2420888"/>
            <a:ext cx="1145639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3E1D-F0FB-C519-8CC4-310B24A9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C676FDF-6BA0-DB31-3882-B3385F77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92FBC56-F2B4-F6A5-D1B1-D8C360C9F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isnull</a:t>
            </a:r>
            <a:r>
              <a:rPr lang="pl-PL" dirty="0"/>
              <a:t> i </a:t>
            </a:r>
            <a:r>
              <a:rPr lang="pl-PL" dirty="0" err="1"/>
              <a:t>notnull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F90742-E886-1A3F-F210-CF7DE175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43" y="2132856"/>
            <a:ext cx="837911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482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28A65-6AB8-8D85-C60B-4577A223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076C86-4967-7E9C-584B-9B02CDD6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1496A9-ABA5-9C37-7252-5226A0426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metod filtrowania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CE579B6-5777-A099-AEBE-121846A3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57" y="2060848"/>
            <a:ext cx="9066285" cy="41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842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B378DA-4859-8E2B-6F7B-74B6D62D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85477B4-CA64-457E-2E07-DEA8685C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6187C80-EA37-EF9D-FF62-501EEF2F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BF2877-C0E1-9AC6-43AB-99847441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3" y="2348880"/>
            <a:ext cx="1119137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B824E29-525E-639D-4AAA-98ABA470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5" y="2564904"/>
            <a:ext cx="9601889" cy="3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Dodatkowe informacje</a:t>
            </a:r>
          </a:p>
          <a:p>
            <a:pPr marL="0" indent="0" algn="just">
              <a:buNone/>
            </a:pPr>
            <a:r>
              <a:rPr lang="pl-PL" dirty="0"/>
              <a:t>Rodzaje złączeń (</a:t>
            </a:r>
            <a:r>
              <a:rPr lang="pl-PL" dirty="0" err="1"/>
              <a:t>joinów</a:t>
            </a:r>
            <a:r>
              <a:rPr lang="pl-PL" dirty="0"/>
              <a:t>):</a:t>
            </a:r>
          </a:p>
          <a:p>
            <a:pPr algn="just"/>
            <a:r>
              <a:rPr lang="pl-PL" dirty="0" err="1"/>
              <a:t>inner</a:t>
            </a:r>
            <a:r>
              <a:rPr lang="pl-PL" dirty="0"/>
              <a:t> (domyślny) – zachowuje tylko wiersze, które mają dopasowanie w obu </a:t>
            </a:r>
            <a:r>
              <a:rPr lang="pl-PL" dirty="0" err="1"/>
              <a:t>DataFrame'ach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left</a:t>
            </a:r>
            <a:r>
              <a:rPr lang="pl-PL" dirty="0"/>
              <a:t> – zachowuje wszystkie wiersze z lewego </a:t>
            </a:r>
            <a:r>
              <a:rPr lang="pl-PL" dirty="0" err="1"/>
              <a:t>DataFrame</a:t>
            </a:r>
            <a:r>
              <a:rPr lang="pl-PL" dirty="0"/>
              <a:t> (df1) i dodaje dane z prawego (df2) tam, gdzie są dopasowania. W przypadku braku dopasowania, wartości w prawym </a:t>
            </a:r>
            <a:r>
              <a:rPr lang="pl-PL" dirty="0" err="1"/>
              <a:t>DataFrame</a:t>
            </a:r>
            <a:r>
              <a:rPr lang="pl-PL" dirty="0"/>
              <a:t> są zastąpione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right</a:t>
            </a:r>
            <a:r>
              <a:rPr lang="pl-PL" dirty="0"/>
              <a:t> – zachowuje wszystkie wiersze z prawego </a:t>
            </a:r>
            <a:r>
              <a:rPr lang="pl-PL" dirty="0" err="1"/>
              <a:t>DataFrame</a:t>
            </a:r>
            <a:r>
              <a:rPr lang="pl-PL" dirty="0"/>
              <a:t> (df2) i dodaje dane z lewego (df1) tam, gdzie są dopasowania.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outer</a:t>
            </a:r>
            <a:r>
              <a:rPr lang="pl-PL" dirty="0"/>
              <a:t> – zachowuje wszystkie wiersze z obu </a:t>
            </a:r>
            <a:r>
              <a:rPr lang="pl-PL" dirty="0" err="1"/>
              <a:t>DataFrame'ów</a:t>
            </a:r>
            <a:r>
              <a:rPr lang="pl-PL" dirty="0"/>
              <a:t>, a tam, gdzie nie ma dopasowania, wstawia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r>
              <a:rPr lang="pl-PL" dirty="0"/>
              <a:t>https://medium.com/@iammanolov98/mastering-sql-joins-coding-interview-preparation-cross-join-230abb340336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32E188-A788-BB44-6FB2-A0AB9898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10" y="2564904"/>
            <a:ext cx="508298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95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dirty="0" err="1"/>
              <a:t>pd.merge</a:t>
            </a:r>
            <a:r>
              <a:rPr lang="pl-PL" dirty="0"/>
              <a:t>() umożliwia łączenie dwóch </a:t>
            </a:r>
            <a:r>
              <a:rPr lang="pl-PL" dirty="0" err="1"/>
              <a:t>DataFrame'ów</a:t>
            </a:r>
            <a:r>
              <a:rPr lang="pl-PL" dirty="0"/>
              <a:t> na podstawie wspólnej kolumny.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Domyślnie wykonywane jest wewnętrzne złączenie (</a:t>
            </a:r>
            <a:r>
              <a:rPr lang="pl-PL" dirty="0" err="1"/>
              <a:t>inner</a:t>
            </a:r>
            <a:r>
              <a:rPr lang="pl-PL" dirty="0"/>
              <a:t> </a:t>
            </a:r>
            <a:r>
              <a:rPr lang="pl-PL" dirty="0" err="1"/>
              <a:t>join</a:t>
            </a:r>
            <a:r>
              <a:rPr lang="pl-PL" dirty="0"/>
              <a:t>), które zachowuje tylko wiersze wspólne dla obu </a:t>
            </a:r>
            <a:r>
              <a:rPr lang="pl-PL" dirty="0" err="1"/>
              <a:t>DataFrame'ów</a:t>
            </a:r>
            <a:r>
              <a:rPr lang="pl-PL" dirty="0"/>
              <a:t> na podstawie wartości w kolumnie 'ID’.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Możesz zmienić typ złączenia, używając argumentu </a:t>
            </a:r>
            <a:r>
              <a:rPr lang="pl-PL" dirty="0" err="1"/>
              <a:t>how</a:t>
            </a:r>
            <a:r>
              <a:rPr lang="pl-PL" dirty="0"/>
              <a:t> (np. </a:t>
            </a:r>
            <a:r>
              <a:rPr lang="pl-PL" dirty="0" err="1"/>
              <a:t>left</a:t>
            </a:r>
            <a:r>
              <a:rPr lang="pl-PL" dirty="0"/>
              <a:t>, </a:t>
            </a:r>
            <a:r>
              <a:rPr lang="pl-PL" dirty="0" err="1"/>
              <a:t>right</a:t>
            </a:r>
            <a:r>
              <a:rPr lang="pl-PL" dirty="0"/>
              <a:t>, </a:t>
            </a:r>
            <a:r>
              <a:rPr lang="pl-PL" dirty="0" err="1"/>
              <a:t>outer</a:t>
            </a:r>
            <a:r>
              <a:rPr lang="pl-P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8529557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pd.concat</a:t>
            </a:r>
            <a:r>
              <a:rPr lang="pl-PL" dirty="0"/>
              <a:t>() z </a:t>
            </a:r>
            <a:r>
              <a:rPr lang="pl-PL" dirty="0" err="1"/>
              <a:t>axis</a:t>
            </a:r>
            <a:r>
              <a:rPr lang="pl-PL" dirty="0"/>
              <a:t>=1 pozwala na poziome łączenie </a:t>
            </a:r>
            <a:r>
              <a:rPr lang="pl-PL" dirty="0" err="1"/>
              <a:t>DataFrame'ów</a:t>
            </a:r>
            <a:r>
              <a:rPr lang="pl-PL" dirty="0"/>
              <a:t> (dodawanie kolumn), w oparciu o wspólny indeks.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Jeśli indeksy nie pokrywają się, w miejscach brakujących danych zostaną wstawione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użyć opcji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inner</a:t>
            </a:r>
            <a:r>
              <a:rPr lang="pl-PL" dirty="0"/>
              <a:t>' lub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outer</a:t>
            </a:r>
            <a:r>
              <a:rPr lang="pl-PL" dirty="0"/>
              <a:t>' w zależności od tego, czy chcemy zachować tylko wspólne indeksy, czy wszystkie.</a:t>
            </a:r>
          </a:p>
        </p:txBody>
      </p:sp>
    </p:spTree>
    <p:extLst>
      <p:ext uri="{BB962C8B-B14F-4D97-AF65-F5344CB8AC3E}">
        <p14:creationId xmlns:p14="http://schemas.microsoft.com/office/powerpoint/2010/main" val="33817345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7AFE3F-39AA-9CF8-33F1-67CFB4A7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0" y="2437462"/>
            <a:ext cx="9390100" cy="33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37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3B0FF60-80F5-A805-CD02-E894CD02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9" y="2496976"/>
            <a:ext cx="11487042" cy="2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760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A33F7E-C8F1-1B73-4713-53071F7F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FD2E27-9552-813E-6056-49752BD6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76412377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359"/>
          <a:stretch/>
        </p:blipFill>
        <p:spPr>
          <a:xfrm>
            <a:off x="3287688" y="1455407"/>
            <a:ext cx="5616624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62" r="-1"/>
          <a:stretch/>
        </p:blipFill>
        <p:spPr>
          <a:xfrm>
            <a:off x="2927648" y="1883115"/>
            <a:ext cx="6349969" cy="46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3"/>
          <a:stretch/>
        </p:blipFill>
        <p:spPr>
          <a:xfrm>
            <a:off x="3493567" y="2012119"/>
            <a:ext cx="5204865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9"/>
          <a:stretch/>
        </p:blipFill>
        <p:spPr>
          <a:xfrm>
            <a:off x="2340236" y="2669263"/>
            <a:ext cx="7511528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2"/>
          <a:stretch/>
        </p:blipFill>
        <p:spPr>
          <a:xfrm>
            <a:off x="1910563" y="1988840"/>
            <a:ext cx="8370874" cy="46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441"/>
          <a:stretch/>
        </p:blipFill>
        <p:spPr>
          <a:xfrm>
            <a:off x="1703512" y="2215302"/>
            <a:ext cx="9807450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3"/>
          <a:stretch/>
        </p:blipFill>
        <p:spPr>
          <a:xfrm>
            <a:off x="946307" y="2348879"/>
            <a:ext cx="10299386" cy="37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52"/>
          <a:stretch/>
        </p:blipFill>
        <p:spPr>
          <a:xfrm>
            <a:off x="3391551" y="1287724"/>
            <a:ext cx="540889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21"/>
          <a:stretch/>
        </p:blipFill>
        <p:spPr>
          <a:xfrm>
            <a:off x="1164006" y="2438314"/>
            <a:ext cx="9863987" cy="30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4009326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A038928-6503-298B-8AA8-13004F64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Populacja i próba</a:t>
            </a:r>
          </a:p>
          <a:p>
            <a:pPr marL="0" indent="0" algn="ctr">
              <a:buNone/>
            </a:pPr>
            <a:endParaRPr lang="pl-PL" b="1" dirty="0"/>
          </a:p>
          <a:p>
            <a:pPr marL="0" indent="0" algn="ctr">
              <a:buNone/>
            </a:pPr>
            <a:r>
              <a:rPr lang="pl-PL" dirty="0"/>
              <a:t>Populacja:</a:t>
            </a:r>
          </a:p>
          <a:p>
            <a:pPr marL="0" indent="0" algn="just">
              <a:buNone/>
            </a:pPr>
            <a:r>
              <a:rPr lang="pl-PL" dirty="0"/>
              <a:t>Cały zbiór elementów, który nas interesuje (np. wszyscy mieszkańcy miasta).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Próba:</a:t>
            </a:r>
          </a:p>
          <a:p>
            <a:pPr marL="0" indent="0" algn="just">
              <a:buNone/>
            </a:pPr>
            <a:r>
              <a:rPr lang="pl-PL" dirty="0"/>
              <a:t>Podzbiór populacji, który analizujemy w celu wyciągnięcia wniosków (np. 100 mieszkańców wybranych do badania).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Losowa próba:</a:t>
            </a:r>
          </a:p>
          <a:p>
            <a:pPr marL="0" indent="0" algn="just">
              <a:buNone/>
            </a:pPr>
            <a:r>
              <a:rPr lang="pl-PL" dirty="0"/>
              <a:t>Każdy element ma równe szanse znalezienia się w próbie.</a:t>
            </a:r>
          </a:p>
        </p:txBody>
      </p:sp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Zmienne statystyczne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Zmienne ilościowe (liczbowe): wyrażają wielkość (np. wiek, wzrost).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Dyskretne: przyjmują skończoną liczbę wartości (np. liczba dzieci).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Ciągłe: mogą przyjmować dowolną wartość w przedziale (np. waga).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Zmienne jakościowe (kategorialne): opisują cechy (np. płeć, kolor oczu).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F2D75-7DD9-3985-F523-80929F974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A200FE-352B-F2BF-A16F-BF8A9C81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5BC52A-532C-2A29-709C-28D145F68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nominalne: Kategorie bez porządku (np. kolory).</a:t>
            </a:r>
          </a:p>
          <a:p>
            <a:pPr marL="0" indent="0" algn="just">
              <a:buNone/>
            </a:pPr>
            <a:r>
              <a:rPr lang="pl-PL" dirty="0"/>
              <a:t>Dane porządkowe: Kategorie mające uporządkowanie (np. oceny: słaby, dobry, bardzo dobry).</a:t>
            </a:r>
          </a:p>
          <a:p>
            <a:pPr marL="0" indent="0" algn="just">
              <a:buNone/>
            </a:pPr>
            <a:r>
              <a:rPr lang="pl-PL" dirty="0"/>
              <a:t>Dane przedziałowe: Liczbowe dane bez absolutnego zera (np. temperatura °C).</a:t>
            </a:r>
          </a:p>
          <a:p>
            <a:pPr marL="0" indent="0" algn="just">
              <a:buNone/>
            </a:pPr>
            <a:r>
              <a:rPr lang="pl-PL" dirty="0"/>
              <a:t>Dane ilorazowe: Liczbowe dane z absolutnym zerem (np. waga, dochód).</a:t>
            </a:r>
          </a:p>
        </p:txBody>
      </p:sp>
    </p:spTree>
    <p:extLst>
      <p:ext uri="{BB962C8B-B14F-4D97-AF65-F5344CB8AC3E}">
        <p14:creationId xmlns:p14="http://schemas.microsoft.com/office/powerpoint/2010/main" val="3579517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0C469-DAD9-985B-5E5D-87A57F09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D9E29D3-162B-AF75-FF3D-131977E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68158DB-99DF-527D-60A0-948A059F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Charakterystyka: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To dane kategorialne bez porządku czy hierarchii.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Kategorie są różne, ale nie można powiedzieć, że jedna jest „lepsza” lub „większa” od drugiej.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Używane do identyfikacji, grupowania lub etykietowania.</a:t>
            </a:r>
          </a:p>
        </p:txBody>
      </p:sp>
    </p:spTree>
    <p:extLst>
      <p:ext uri="{BB962C8B-B14F-4D97-AF65-F5344CB8AC3E}">
        <p14:creationId xmlns:p14="http://schemas.microsoft.com/office/powerpoint/2010/main" val="3508723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76CE6-49FA-6954-2270-6CEAFCA4F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373104-74BC-6BD3-ACDC-EF384AC0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87F71B6-E0FC-1C4D-8033-DB41CDF61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Przykłady:</a:t>
            </a:r>
          </a:p>
          <a:p>
            <a:pPr lvl="1" algn="just"/>
            <a:r>
              <a:rPr lang="pl-PL" dirty="0"/>
              <a:t>Kolory: czerwony, zielony, niebieski – żaden kolor nie jest „większy” ani „mniejszy”.</a:t>
            </a:r>
          </a:p>
          <a:p>
            <a:pPr lvl="1" algn="just"/>
            <a:r>
              <a:rPr lang="pl-PL" dirty="0"/>
              <a:t>Płeć: kobieta, mężczyzna, inne – nie ma naturalnego porządku.</a:t>
            </a:r>
          </a:p>
          <a:p>
            <a:pPr lvl="1" algn="just"/>
            <a:r>
              <a:rPr lang="pl-PL" dirty="0"/>
              <a:t>Miejsca zamieszkania: miasto, wieś.</a:t>
            </a:r>
          </a:p>
        </p:txBody>
      </p:sp>
    </p:spTree>
    <p:extLst>
      <p:ext uri="{BB962C8B-B14F-4D97-AF65-F5344CB8AC3E}">
        <p14:creationId xmlns:p14="http://schemas.microsoft.com/office/powerpoint/2010/main" val="228624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06A2B-6F62-5314-23B8-876A5DF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DBFD61A-F181-0A83-DD31-26240E25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9E41668-63C9-13E0-1BAB-9DEBEC60B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Operacje matematyczne: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Możesz liczyć, ile razy występuje dana kategoria (np. ilu uczestników wybrało „czerwony”), ale nie można ich porządkować ani wykonywać operacji takich jak średnia.</a:t>
            </a:r>
          </a:p>
        </p:txBody>
      </p:sp>
    </p:spTree>
    <p:extLst>
      <p:ext uri="{BB962C8B-B14F-4D97-AF65-F5344CB8AC3E}">
        <p14:creationId xmlns:p14="http://schemas.microsoft.com/office/powerpoint/2010/main" val="246872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DBCFA-E84F-76DF-0800-320521E07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C5F68D-4A5F-83B7-0FAA-77850F34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938C40-1DBE-81DE-C4D3-1DDC9CA52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Charakterystyka:</a:t>
            </a:r>
          </a:p>
          <a:p>
            <a:pPr lvl="1" algn="just"/>
            <a:r>
              <a:rPr lang="pl-PL" dirty="0"/>
              <a:t>To dane kategorialne, które mają określony porządek lub hierarchię.</a:t>
            </a:r>
          </a:p>
          <a:p>
            <a:pPr lvl="1" algn="just"/>
            <a:r>
              <a:rPr lang="pl-PL" dirty="0"/>
              <a:t>Kategorie można uporządkować, ale różnice między nimi nie muszą być równomierne (nie wiemy, czy „odstępy” między kategoriami są takie same).</a:t>
            </a:r>
          </a:p>
        </p:txBody>
      </p:sp>
    </p:spTree>
    <p:extLst>
      <p:ext uri="{BB962C8B-B14F-4D97-AF65-F5344CB8AC3E}">
        <p14:creationId xmlns:p14="http://schemas.microsoft.com/office/powerpoint/2010/main" val="4106191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A3722-3013-DDB2-954B-14D81696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BC10D599-5730-4989-BFA8-1E1D9960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A7B6227-9FCF-FDD6-A1C6-6371A93EC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Przykłady: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Oceny: słaby, średni, dobry, bardzo dobry – wiadomo, że „bardzo dobry” jest lepszy od „dobry”, ale nie wiadomo, o ile.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Poziom wykształcenia: podstawowe, średnie, wyższe.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Stopnie bólu: brak, łagodny, umiarkowany, silny.</a:t>
            </a:r>
          </a:p>
        </p:txBody>
      </p:sp>
    </p:spTree>
    <p:extLst>
      <p:ext uri="{BB962C8B-B14F-4D97-AF65-F5344CB8AC3E}">
        <p14:creationId xmlns:p14="http://schemas.microsoft.com/office/powerpoint/2010/main" val="173064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BA628-575A-27F0-A77F-2DC0C02E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0EB8B9-59BD-99C7-6DB2-6680DA9D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8FED31D-088C-8535-C37A-C78B13A15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Charakterystyka:</a:t>
            </a:r>
          </a:p>
          <a:p>
            <a:pPr lvl="1" algn="just"/>
            <a:r>
              <a:rPr lang="pl-PL" dirty="0"/>
              <a:t>To dane kategorialne, które mają określony porządek lub hierarchię.</a:t>
            </a:r>
          </a:p>
          <a:p>
            <a:pPr lvl="1" algn="just"/>
            <a:r>
              <a:rPr lang="pl-PL" dirty="0"/>
              <a:t>Kategorie można uporządkować, ale różnice między nimi nie muszą być równomierne (nie wiemy, czy „odstępy” między kategoriami są takie same).</a:t>
            </a:r>
          </a:p>
        </p:txBody>
      </p:sp>
    </p:spTree>
    <p:extLst>
      <p:ext uri="{BB962C8B-B14F-4D97-AF65-F5344CB8AC3E}">
        <p14:creationId xmlns:p14="http://schemas.microsoft.com/office/powerpoint/2010/main" val="1490015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DCCA-AC41-BF4D-9CEE-FE46C73D4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D479452-A933-01CF-ACEE-2E520FE5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7DA1566-A622-A33D-F4BD-E0F9BDC1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Operacje matematyczne: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Możesz porządkować kategorie (np. „średni” &gt; „słaby”), ale nie możesz obliczać różnic ani stosować operacji takich jak średnia.</a:t>
            </a:r>
          </a:p>
        </p:txBody>
      </p:sp>
    </p:spTree>
    <p:extLst>
      <p:ext uri="{BB962C8B-B14F-4D97-AF65-F5344CB8AC3E}">
        <p14:creationId xmlns:p14="http://schemas.microsoft.com/office/powerpoint/2010/main" val="310712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5AFC-638B-C6DC-DC64-3FBD928E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F8C8B7-8165-C550-F837-49B6DD6A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5C54B6-AC55-C27C-E17D-DBCFC88D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000" dirty="0"/>
              <a:t>Dane przedziałowe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Charakterystyka:</a:t>
            </a:r>
          </a:p>
          <a:p>
            <a:pPr lvl="1" algn="just"/>
            <a:r>
              <a:rPr lang="pl-PL" sz="2000" dirty="0"/>
              <a:t>Są liczbowe i mierzalne, ale nie mają absolutnego zera, co oznacza, że zero nie oznacza całkowitego braku wartości.</a:t>
            </a:r>
          </a:p>
          <a:p>
            <a:pPr lvl="1" algn="just"/>
            <a:r>
              <a:rPr lang="pl-PL" sz="2000" dirty="0"/>
              <a:t>Pozwalają na wykonywanie operacji takich jak dodawanie czy odejmowanie, ale nie na mnożenie i dzielenie.</a:t>
            </a:r>
          </a:p>
        </p:txBody>
      </p:sp>
    </p:spTree>
    <p:extLst>
      <p:ext uri="{BB962C8B-B14F-4D97-AF65-F5344CB8AC3E}">
        <p14:creationId xmlns:p14="http://schemas.microsoft.com/office/powerpoint/2010/main" val="2243669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E217-2C3F-3E0D-7A84-0E189E35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B08F82F-323D-865E-27BD-4EFC3E2D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9CA37F62-22EF-5751-ED2E-604FD594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Dane przedziałowe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Przykłady: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Temperatura w stopniach Celsjusza: 0°C nie oznacza całkowitego braku temperatury; to punkt odniesienia.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Czas w kalendarzu: Lata przed i po „roku 0” nie reprezentują absolutnego początku czasu.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Co można zrobić z takimi danymi?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Można powiedzieć, że różnica między 20°C a 30°C wynosi 10°C, ale nie możesz powiedzieć, że 30°C jest „trzy razy cieplejsze” od 10°C, bo skala nie ma absolutnego zera.</a:t>
            </a:r>
          </a:p>
        </p:txBody>
      </p:sp>
    </p:spTree>
    <p:extLst>
      <p:ext uri="{BB962C8B-B14F-4D97-AF65-F5344CB8AC3E}">
        <p14:creationId xmlns:p14="http://schemas.microsoft.com/office/powerpoint/2010/main" val="3559196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8ADB-5BE5-C0EB-6F29-65C0C249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8DD9CB-1397-64C1-640A-79FF651F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B648FB-4B71-7EC4-E17A-84C9A5C33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000" dirty="0"/>
              <a:t>Dane ilorazowe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Charakterystyka:</a:t>
            </a:r>
          </a:p>
          <a:p>
            <a:pPr lvl="1" algn="just"/>
            <a:r>
              <a:rPr lang="pl-PL" sz="2000" dirty="0"/>
              <a:t>Są liczbowe i mają absolutne zero, które oznacza brak wartości.</a:t>
            </a:r>
          </a:p>
          <a:p>
            <a:pPr lvl="1" algn="just"/>
            <a:r>
              <a:rPr lang="pl-PL" sz="2000" dirty="0"/>
              <a:t>Pozwalają na wykonywanie operacji takich jak dodawanie, odejmowanie, mnożenie i dzielenie.</a:t>
            </a:r>
          </a:p>
        </p:txBody>
      </p:sp>
    </p:spTree>
    <p:extLst>
      <p:ext uri="{BB962C8B-B14F-4D97-AF65-F5344CB8AC3E}">
        <p14:creationId xmlns:p14="http://schemas.microsoft.com/office/powerpoint/2010/main" val="2486910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454A6-EB1E-2EDC-662B-5DA51A432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54563D5-A581-D203-C2D8-0F4027F2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7CFDB3-7C0C-1530-3216-7E0D2300B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ilorazowe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Przykłady: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Waga: 0 kg oznacza brak wagi, a 10 kg jest dwa razy cięższe niż 5 kg.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Dochód: 0 zł oznacza brak dochodu, a 100 zł to dwa razy więcej niż 50 zł.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Długość: 0 cm oznacza brak długości, a 20 cm to dwa razy więcej niż 10 cm.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Co można zrobić z takimi danymi?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Można nie tylko obliczać różnice (np. 20 cm - 10 cm = 10 cm), ale także porównywać ilorazy (np. 20 cm / 10 cm = 2, więc 20 cm jest dwa razy dłuższe niż 10 cm).</a:t>
            </a:r>
          </a:p>
        </p:txBody>
      </p:sp>
    </p:spTree>
    <p:extLst>
      <p:ext uri="{BB962C8B-B14F-4D97-AF65-F5344CB8AC3E}">
        <p14:creationId xmlns:p14="http://schemas.microsoft.com/office/powerpoint/2010/main" val="113226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9665-E1AE-4FCC-0EBB-BC2D1A63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DAD363-115A-8FB4-7861-88ED1802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EBAF6D0-391F-8841-C2D3-D4487CB2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000" dirty="0"/>
              <a:t>Dane ilorazowe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Charakterystyka:</a:t>
            </a:r>
          </a:p>
          <a:p>
            <a:pPr lvl="1" algn="just"/>
            <a:r>
              <a:rPr lang="pl-PL" sz="2000" dirty="0"/>
              <a:t>Są liczbowe i mają absolutne zero, które oznacza brak wartości.</a:t>
            </a:r>
          </a:p>
          <a:p>
            <a:pPr lvl="1" algn="just"/>
            <a:r>
              <a:rPr lang="pl-PL" sz="2000" dirty="0"/>
              <a:t>Pozwalają na wykonywanie operacji takich jak dodawanie, odejmowanie, mnożenie i dzielenie.</a:t>
            </a:r>
          </a:p>
        </p:txBody>
      </p:sp>
    </p:spTree>
    <p:extLst>
      <p:ext uri="{BB962C8B-B14F-4D97-AF65-F5344CB8AC3E}">
        <p14:creationId xmlns:p14="http://schemas.microsoft.com/office/powerpoint/2010/main" val="1705554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EA645-473B-77EC-94B4-D85FF7B98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F89BFAA-F65D-AB8B-7714-F36A016B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79232BC-7DBF-84FD-CE6B-EE4D560A1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Statystyka opisowa i statystyka wnioskowania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Statystyka opisowa: Służy do opisu danych, np. średnia, mediana, wykresy.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Statystyka wnioskowania: Umożliwia wyciąganie wniosków o populacji na podstawie próby (np. testy statystyczne, estymacja).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9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D1435-3318-BC26-4177-48841E0D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1788DF-6635-DF3E-DACC-C9BBE9B1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89AFBC-3C26-6733-5A17-7E7973024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Parametry i statystyki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Parametr: Wartość opisująca populację (np. średnia populacji).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Statystyka: Wartość obliczona na podstawie próby (np. średnia próby).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874203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6CF70-2DE0-AF2D-36E1-36E70B9ED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415772B-6397-1D98-96BC-BD888972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918CCA8-33AE-6AAF-B788-A98CD19B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Rozkład normalny: Dane tworzą charakterystyczny „dzwon” wokół średniej.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Rozkład skośny: Dane przesunięte w jedną stronę (np. więcej niskich lub wysokich wartości).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51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A2C9-2787-85DE-1DFE-305CF1E54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8565EF90-3AEA-127B-826E-E85FE2D6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2AEA567-0EBC-455A-5D00-846CFC85D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Podstawowe miary rozkładu to narzędzia statystyczne, które pozwalają opisać, jak dane są rozmieszczone w zbiorze. 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Wyjaśnienie można podzielić na trzy kluczowe elementy: 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tendencja centralna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miary zmienności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miary kształtu rozkładu</a:t>
            </a:r>
          </a:p>
        </p:txBody>
      </p:sp>
    </p:spTree>
    <p:extLst>
      <p:ext uri="{BB962C8B-B14F-4D97-AF65-F5344CB8AC3E}">
        <p14:creationId xmlns:p14="http://schemas.microsoft.com/office/powerpoint/2010/main" val="404635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5A8C3-171C-F056-D2B4-1C2D0E59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ED4B2F-C0FB-C1A8-25A3-C130DFC4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31FD03-C6FA-707E-9904-1F9936BEE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Tendencja centralna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Te miary wskazują, wokół jakiej wartości koncentrują się dane w zbiorze. Główne miary to: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Średnia arytmetyczna: suma wszystkich wartości podzielona przez ich liczbę; najczęściej używana miara.</a:t>
            </a:r>
          </a:p>
          <a:p>
            <a:pPr lvl="1" algn="just"/>
            <a:r>
              <a:rPr lang="pl-PL" dirty="0"/>
              <a:t>Mediana: wartość środkowa w uporządkowanym zbiorze danych; odporna na wartości odstające.</a:t>
            </a:r>
          </a:p>
          <a:p>
            <a:pPr lvl="1" algn="just"/>
            <a:r>
              <a:rPr lang="pl-PL" dirty="0"/>
              <a:t>Dominanta: najczęściej występująca wartość w zbiorze.</a:t>
            </a:r>
          </a:p>
        </p:txBody>
      </p:sp>
    </p:spTree>
    <p:extLst>
      <p:ext uri="{BB962C8B-B14F-4D97-AF65-F5344CB8AC3E}">
        <p14:creationId xmlns:p14="http://schemas.microsoft.com/office/powerpoint/2010/main" val="3291805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0018-8791-F483-2E2D-9894D43C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9D4B29C-984F-B623-F232-0967F796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6B86697-D32A-8157-19E1-5FD182DB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Miary zmienności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Określają, jak rozproszone są dane wokół wartości centralnej: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Odchylenie standardowe (SD): mierzy, jak bardzo dane różnią się od średniej; im wyższe, tym większe rozproszenie.</a:t>
            </a:r>
          </a:p>
          <a:p>
            <a:pPr algn="just"/>
            <a:r>
              <a:rPr lang="pl-PL" dirty="0"/>
              <a:t>Rozstęp (</a:t>
            </a:r>
            <a:r>
              <a:rPr lang="pl-PL" dirty="0" err="1"/>
              <a:t>range</a:t>
            </a:r>
            <a:r>
              <a:rPr lang="pl-PL" dirty="0"/>
              <a:t>): różnica między największą a najmniejszą wartością.</a:t>
            </a:r>
          </a:p>
          <a:p>
            <a:pPr algn="just"/>
            <a:r>
              <a:rPr lang="pl-PL" dirty="0"/>
              <a:t>Rozstęp </a:t>
            </a:r>
            <a:r>
              <a:rPr lang="pl-PL" dirty="0" err="1"/>
              <a:t>międzykwartylowy</a:t>
            </a:r>
            <a:r>
              <a:rPr lang="pl-PL" dirty="0"/>
              <a:t> (IQR): różnica między trzecim a pierwszym </a:t>
            </a:r>
            <a:r>
              <a:rPr lang="pl-PL" dirty="0" err="1"/>
              <a:t>kwartylem</a:t>
            </a:r>
            <a:r>
              <a:rPr lang="pl-PL" dirty="0"/>
              <a:t>*; użyteczny w analizie danych z wartościami odstającymi.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89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*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marL="457200" lvl="1" indent="0" algn="ctr">
              <a:buNone/>
            </a:pPr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lvl="1" algn="just"/>
            <a:r>
              <a:rPr lang="pl-PL" dirty="0"/>
              <a:t>Średnia arytmetyczna: 26,27</a:t>
            </a:r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 3,13</a:t>
            </a:r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Średnia arytmetyczna, Mediana, Dominanta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obliczamy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/>
          <a:stretch/>
        </p:blipFill>
        <p:spPr>
          <a:xfrm>
            <a:off x="2632761" y="4005064"/>
            <a:ext cx="6926477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Kod: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Wynik (</a:t>
            </a:r>
            <a:r>
              <a:rPr lang="pl-PL" dirty="0" err="1"/>
              <a:t>output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50"/>
          <a:stretch/>
        </p:blipFill>
        <p:spPr>
          <a:xfrm>
            <a:off x="3359696" y="1967875"/>
            <a:ext cx="4701779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62"/>
          <a:stretch/>
        </p:blipFill>
        <p:spPr>
          <a:xfrm>
            <a:off x="3817117" y="4023527"/>
            <a:ext cx="3786935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Odchylenie Standardowe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5"/>
          <a:stretch/>
        </p:blipFill>
        <p:spPr>
          <a:xfrm>
            <a:off x="2596757" y="4077072"/>
            <a:ext cx="6998485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0"/>
          <a:stretch/>
        </p:blipFill>
        <p:spPr>
          <a:xfrm>
            <a:off x="3236015" y="2708920"/>
            <a:ext cx="5719969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Rozstęp, </a:t>
            </a:r>
            <a:r>
              <a:rPr lang="pl-PL" dirty="0" err="1"/>
              <a:t>Kwartyle</a:t>
            </a:r>
            <a:endParaRPr lang="pl-PL" dirty="0"/>
          </a:p>
          <a:p>
            <a:pPr marL="914400" lvl="3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4"/>
          <a:stretch/>
        </p:blipFill>
        <p:spPr>
          <a:xfrm>
            <a:off x="1661527" y="4172471"/>
            <a:ext cx="8868946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Przykład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8"/>
          <a:stretch/>
        </p:blipFill>
        <p:spPr>
          <a:xfrm>
            <a:off x="4134533" y="2103463"/>
            <a:ext cx="3922933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 poprzedniego przykładu: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Parametr n=4 oznacza, że dzielimy zbiór na 4 równoliczne części.</a:t>
            </a:r>
          </a:p>
          <a:p>
            <a:pPr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91"/>
          <a:stretch/>
        </p:blipFill>
        <p:spPr>
          <a:xfrm>
            <a:off x="2229359" y="4833156"/>
            <a:ext cx="773328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645024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501008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9"/>
          <a:stretch/>
        </p:blipFill>
        <p:spPr>
          <a:xfrm>
            <a:off x="1158608" y="2304020"/>
            <a:ext cx="9874783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to pojęcia z obszaru statystyki, które są ze sobą ściśle związane, ale nie są tym samym.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ogólne pojęcie odnoszące się do punktu podziału zbioru danych na równe części. </a:t>
            </a:r>
            <a:r>
              <a:rPr lang="pl-PL" dirty="0" err="1"/>
              <a:t>Kwantyle</a:t>
            </a:r>
            <a:r>
              <a:rPr lang="pl-PL" dirty="0"/>
              <a:t> dzielą dane na określoną liczbę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zależności od liczby części, na jakie dzielimy zbiór, mamy różne rodzaje </a:t>
            </a:r>
            <a:r>
              <a:rPr lang="pl-PL" dirty="0" err="1"/>
              <a:t>kwantyli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(100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100 równych części.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Decyl (10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 równych części.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 (4 </a:t>
            </a:r>
            <a:r>
              <a:rPr lang="pl-PL" dirty="0" err="1">
                <a:solidFill>
                  <a:schemeClr val="bg2"/>
                </a:solidFill>
              </a:rPr>
              <a:t>kwantyle</a:t>
            </a:r>
            <a:r>
              <a:rPr lang="pl-PL" dirty="0">
                <a:solidFill>
                  <a:schemeClr val="bg2"/>
                </a:solidFill>
              </a:rPr>
              <a:t>): dzieli dane na 4 równe części.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Na </a:t>
            </a:r>
            <a:r>
              <a:rPr lang="pl-PL" dirty="0" err="1"/>
              <a:t>przykład:Kwantyl</a:t>
            </a:r>
            <a:r>
              <a:rPr lang="pl-PL" dirty="0"/>
              <a:t> 0.25 (25. </a:t>
            </a:r>
            <a:r>
              <a:rPr lang="pl-PL" dirty="0" err="1"/>
              <a:t>percentyl</a:t>
            </a:r>
            <a:r>
              <a:rPr lang="pl-PL" dirty="0"/>
              <a:t>) oznacza, że 25% danych jest mniejszych lub równych tej wartości.</a:t>
            </a:r>
          </a:p>
        </p:txBody>
      </p:sp>
    </p:spTree>
    <p:extLst>
      <p:ext uri="{BB962C8B-B14F-4D97-AF65-F5344CB8AC3E}">
        <p14:creationId xmlns:p14="http://schemas.microsoft.com/office/powerpoint/2010/main" val="4884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rodzaj </a:t>
            </a:r>
            <a:r>
              <a:rPr lang="pl-PL" dirty="0" err="1"/>
              <a:t>kwantyla</a:t>
            </a:r>
            <a:r>
              <a:rPr lang="pl-PL" dirty="0"/>
              <a:t>, który dzieli dane na cztery równe części: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Pierwszy </a:t>
            </a:r>
            <a:r>
              <a:rPr lang="pl-PL" dirty="0" err="1"/>
              <a:t>kwartyl</a:t>
            </a:r>
            <a:r>
              <a:rPr lang="pl-PL" dirty="0"/>
              <a:t> (Q1): 25% danych jest poniżej tej wartości (odpowiada 25.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0.25).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Drugi </a:t>
            </a:r>
            <a:r>
              <a:rPr lang="pl-PL" dirty="0" err="1"/>
              <a:t>kwartyl</a:t>
            </a:r>
            <a:r>
              <a:rPr lang="pl-PL" dirty="0"/>
              <a:t> (Q2): 50% danych jest poniżej tej wartości, co jest równoznaczne z medianą (odpowiada 50.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0.50).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Trzeci </a:t>
            </a:r>
            <a:r>
              <a:rPr lang="pl-PL" dirty="0" err="1"/>
              <a:t>kwartyl</a:t>
            </a:r>
            <a:r>
              <a:rPr lang="pl-PL" dirty="0"/>
              <a:t> (Q3): 75% danych jest poniżej tej wartości (odpowiada 75.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0.75).</a:t>
            </a:r>
          </a:p>
        </p:txBody>
      </p:sp>
    </p:spTree>
    <p:extLst>
      <p:ext uri="{BB962C8B-B14F-4D97-AF65-F5344CB8AC3E}">
        <p14:creationId xmlns:p14="http://schemas.microsoft.com/office/powerpoint/2010/main" val="147926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/>
              <a:t>Kluczowe różnice:</a:t>
            </a:r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bardziej ogólny termin odnoszący się do podziału zbioru danych na dowolną liczbę części (np. 10 części w przypadku decyli, 100 części w przypadku </a:t>
            </a:r>
            <a:r>
              <a:rPr lang="pl-PL" dirty="0" err="1"/>
              <a:t>percentyli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przypadek </a:t>
            </a:r>
            <a:r>
              <a:rPr lang="pl-PL" dirty="0" err="1"/>
              <a:t>kwantyla</a:t>
            </a:r>
            <a:r>
              <a:rPr lang="pl-PL" dirty="0"/>
              <a:t>, który dzieli dane na 4 równe części (25%, 50%, 75%).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 </a:t>
            </a:r>
            <a:r>
              <a:rPr lang="pl-PL" dirty="0" err="1">
                <a:solidFill>
                  <a:schemeClr val="bg2"/>
                </a:solidFill>
              </a:rPr>
              <a:t>Kwantyl</a:t>
            </a:r>
            <a:r>
              <a:rPr lang="pl-PL" dirty="0">
                <a:solidFill>
                  <a:schemeClr val="bg2"/>
                </a:solidFill>
              </a:rPr>
              <a:t> 0.25 oznacza 25. </a:t>
            </a:r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(lub 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, Q1).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 err="1"/>
              <a:t>Kwartyl</a:t>
            </a:r>
            <a:r>
              <a:rPr lang="pl-PL" dirty="0"/>
              <a:t> jest jednym z trzech specyficznych punktów: Q1, Q2 (mediana) i Q3, które dzielą dane na 4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skrócie: każdy </a:t>
            </a:r>
            <a:r>
              <a:rPr lang="pl-PL" dirty="0" err="1"/>
              <a:t>kwartyl</a:t>
            </a:r>
            <a:r>
              <a:rPr lang="pl-PL" dirty="0"/>
              <a:t> to </a:t>
            </a:r>
            <a:r>
              <a:rPr lang="pl-PL" dirty="0" err="1"/>
              <a:t>kwantyl</a:t>
            </a:r>
            <a:r>
              <a:rPr lang="pl-PL" dirty="0"/>
              <a:t>, ale nie każdy </a:t>
            </a:r>
            <a:r>
              <a:rPr lang="pl-PL" dirty="0" err="1"/>
              <a:t>kwantyl</a:t>
            </a:r>
            <a:r>
              <a:rPr lang="pl-PL" dirty="0"/>
              <a:t> jest </a:t>
            </a:r>
            <a:r>
              <a:rPr lang="pl-PL" dirty="0" err="1"/>
              <a:t>kwartylem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434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Zoom </a:t>
            </a:r>
            <a:r>
              <a:rPr lang="pl-PL" dirty="0" err="1"/>
              <a:t>Fatigue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syndrom zdalnego zmęczenia</a:t>
            </a:r>
          </a:p>
          <a:p>
            <a:pPr marL="0" indent="0" algn="ctr">
              <a:buNone/>
            </a:pPr>
            <a:r>
              <a:rPr lang="pl-PL" dirty="0"/>
              <a:t>Sfatygowanie Zoomem</a:t>
            </a:r>
          </a:p>
          <a:p>
            <a:pPr marL="0" indent="0" algn="ctr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ctr">
              <a:buNone/>
            </a:pPr>
            <a:r>
              <a:rPr lang="pl-PL" dirty="0"/>
              <a:t>???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4077072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E9D385F-1B77-70A4-723C-C3A553F4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554467A-9D39-45DE-1305-986ECC43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0EDD81F-F2B2-662F-753E-FE8E22B9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03A97-2F14-F517-CAD9-9631F9D4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3833392"/>
            <a:ext cx="4691651" cy="153982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25844D8-87B1-3AAC-6762-E02DB163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0174107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914400" lvl="3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9656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0376" y="3045612"/>
            <a:ext cx="512197" cy="512197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92A5E73-A3F2-2DDC-CD16-6F54B6EE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DE719E1-27E8-6BD2-59AF-7D8D5B4B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6EA1956-8AC7-56BC-5DDC-291B7F34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2" y="1124981"/>
            <a:ext cx="9782417" cy="5328355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09:00-10:00 - Wstęp, powitanie sprawy organizacyjne, </a:t>
            </a:r>
            <a:r>
              <a:rPr lang="pl-PL" dirty="0" err="1"/>
              <a:t>JupyterNotebook</a:t>
            </a:r>
            <a:endParaRPr lang="pl-PL" dirty="0"/>
          </a:p>
          <a:p>
            <a:r>
              <a:rPr lang="pl-PL" dirty="0"/>
              <a:t>10:00-10:10 - PRZERWA 10 MIN</a:t>
            </a:r>
          </a:p>
          <a:p>
            <a:r>
              <a:rPr lang="pl-PL" dirty="0"/>
              <a:t>10:10-11:10 - Podstawowe pojęcia statystyczne + Podstawowe miary rozkładu</a:t>
            </a:r>
          </a:p>
          <a:p>
            <a:r>
              <a:rPr lang="pl-PL" dirty="0"/>
              <a:t>11:20-11:30 - PRZERWA 10 MIN</a:t>
            </a:r>
          </a:p>
          <a:p>
            <a:r>
              <a:rPr lang="pl-PL" dirty="0"/>
              <a:t>11:30-12:30 - </a:t>
            </a:r>
            <a:r>
              <a:rPr lang="pl-PL" dirty="0" err="1"/>
              <a:t>Python</a:t>
            </a:r>
            <a:r>
              <a:rPr lang="pl-PL" dirty="0"/>
              <a:t> – podstawy</a:t>
            </a:r>
          </a:p>
          <a:p>
            <a:r>
              <a:rPr lang="pl-PL" dirty="0"/>
              <a:t>12:30-12:40 - PRZERWA 10 MIN</a:t>
            </a:r>
          </a:p>
          <a:p>
            <a:r>
              <a:rPr lang="pl-PL" dirty="0"/>
              <a:t>12:40-13:40 - </a:t>
            </a:r>
            <a:r>
              <a:rPr lang="pl-PL" dirty="0" err="1"/>
              <a:t>Python</a:t>
            </a:r>
            <a:r>
              <a:rPr lang="pl-PL" dirty="0"/>
              <a:t> - podstawy cd.</a:t>
            </a:r>
          </a:p>
          <a:p>
            <a:r>
              <a:rPr lang="pl-PL" dirty="0"/>
              <a:t>13:40-13:50 - PRZERWA 10 MIN</a:t>
            </a:r>
          </a:p>
          <a:p>
            <a:r>
              <a:rPr lang="pl-PL" dirty="0"/>
              <a:t>13:50-14:50 - </a:t>
            </a:r>
            <a:r>
              <a:rPr lang="pl-PL" dirty="0" err="1"/>
              <a:t>Python</a:t>
            </a:r>
            <a:r>
              <a:rPr lang="pl-PL" dirty="0"/>
              <a:t> - podstawy cd.</a:t>
            </a:r>
          </a:p>
          <a:p>
            <a:r>
              <a:rPr lang="pl-PL" dirty="0"/>
              <a:t>14:50-15:00 - PRZERWA 10 MIN</a:t>
            </a:r>
          </a:p>
          <a:p>
            <a:r>
              <a:rPr lang="pl-PL" dirty="0"/>
              <a:t>15:00-16:00 - </a:t>
            </a:r>
            <a:r>
              <a:rPr lang="pl-PL" dirty="0" err="1"/>
              <a:t>Python</a:t>
            </a:r>
            <a:r>
              <a:rPr lang="pl-PL" dirty="0"/>
              <a:t> - podstawy cd.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65F6752-EF66-B83A-EFC5-A9C68C07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35356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3A10068-4B32-E536-9299-CE8EAA5B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914400" lvl="2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50F2E99-AD27-B063-C7CA-9831F01B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1236294-A929-7E74-5AE8-03C735F6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CD9A9-BFD9-D328-64F4-7FBC221B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FE46EA4B-1A39-8B27-EF8C-7C12BDA0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C3C3A38A-102C-8EC3-886F-34769242D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2" y="1124981"/>
            <a:ext cx="9782417" cy="5328355"/>
          </a:xfrm>
        </p:spPr>
        <p:txBody>
          <a:bodyPr>
            <a:normAutofit fontScale="70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analizy danych, Analiza z </a:t>
            </a:r>
            <a:r>
              <a:rPr lang="pl-PL" dirty="0" err="1"/>
              <a:t>NumPy</a:t>
            </a:r>
            <a:endParaRPr lang="pl-PL" dirty="0"/>
          </a:p>
          <a:p>
            <a:r>
              <a:rPr lang="pl-PL" dirty="0"/>
              <a:t>10:00-10:10 - PRZERWA 10 MIN</a:t>
            </a:r>
          </a:p>
          <a:p>
            <a:r>
              <a:rPr lang="pl-PL" dirty="0"/>
              <a:t>10:10-11:10 - Wstęp do </a:t>
            </a:r>
            <a:r>
              <a:rPr lang="pl-PL" dirty="0" err="1"/>
              <a:t>Pandas</a:t>
            </a:r>
            <a:r>
              <a:rPr lang="pl-PL" dirty="0"/>
              <a:t> – Tworzenie </a:t>
            </a:r>
            <a:r>
              <a:rPr lang="pl-PL" dirty="0" err="1"/>
              <a:t>dataframów</a:t>
            </a:r>
            <a:r>
              <a:rPr lang="pl-PL" dirty="0"/>
              <a:t> oraz wczytywanie pliku</a:t>
            </a:r>
          </a:p>
          <a:p>
            <a:r>
              <a:rPr lang="pl-PL" dirty="0"/>
              <a:t>11:10-11:20 - PRZERWA 10 MIN</a:t>
            </a:r>
          </a:p>
          <a:p>
            <a:r>
              <a:rPr lang="pl-PL" dirty="0"/>
              <a:t>11:20-12:20 - Analiza pliku z </a:t>
            </a:r>
            <a:r>
              <a:rPr lang="pl-PL" dirty="0" err="1"/>
              <a:t>Pandas</a:t>
            </a:r>
            <a:r>
              <a:rPr lang="pl-PL" dirty="0"/>
              <a:t> - Podstawowe operacje na danych</a:t>
            </a:r>
          </a:p>
          <a:p>
            <a:r>
              <a:rPr lang="pl-PL" dirty="0"/>
              <a:t>12:20-12:30 - PRZERWA 10 MIN</a:t>
            </a:r>
          </a:p>
          <a:p>
            <a:r>
              <a:rPr lang="pl-PL" dirty="0"/>
              <a:t>12:30-13:30 - Analiza pliku z </a:t>
            </a:r>
            <a:r>
              <a:rPr lang="pl-PL" dirty="0" err="1"/>
              <a:t>Pandas</a:t>
            </a:r>
            <a:r>
              <a:rPr lang="pl-PL" dirty="0"/>
              <a:t> - Sortowanie oraz filtrowanie danych</a:t>
            </a:r>
          </a:p>
          <a:p>
            <a:r>
              <a:rPr lang="pl-PL" dirty="0"/>
              <a:t>13:30-13:40 - PRZERWA 10 MIN</a:t>
            </a:r>
          </a:p>
          <a:p>
            <a:r>
              <a:rPr lang="pl-PL" dirty="0"/>
              <a:t>13:40-14:40 - Analiza pliku z </a:t>
            </a:r>
            <a:r>
              <a:rPr lang="pl-PL" dirty="0" err="1"/>
              <a:t>Pandas</a:t>
            </a:r>
            <a:r>
              <a:rPr lang="pl-PL" dirty="0"/>
              <a:t> - Tabele przestawne, grupowanie, wizualizacja danych</a:t>
            </a:r>
          </a:p>
          <a:p>
            <a:r>
              <a:rPr lang="pl-PL" dirty="0"/>
              <a:t>14:40-14:50 - PRZERWA 10 MIN</a:t>
            </a:r>
          </a:p>
          <a:p>
            <a:r>
              <a:rPr lang="pl-PL" dirty="0"/>
              <a:t>14:50-15:50 - Projekt końcowy</a:t>
            </a:r>
          </a:p>
          <a:p>
            <a:r>
              <a:rPr lang="pl-PL" dirty="0"/>
              <a:t>15:50-16:00 - Zakończenie szkolenia, przekazanie testów oraz ankiet</a:t>
            </a:r>
          </a:p>
        </p:txBody>
      </p:sp>
    </p:spTree>
    <p:extLst>
      <p:ext uri="{BB962C8B-B14F-4D97-AF65-F5344CB8AC3E}">
        <p14:creationId xmlns:p14="http://schemas.microsoft.com/office/powerpoint/2010/main" val="13079406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C77F731-8440-A1F8-61F5-31F99D04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4356B-1631-0E67-A74A-3F798FF6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CBA5282-1531-B230-3C10-05F38004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749B36-1F6D-EF3A-DEF4-3C3701C7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F660EE7-D3E0-07B0-7689-F8EBC027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407BB07-F5BE-D81A-9104-3E1CE491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36E550-8690-6F77-95AE-AE0FCE72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8795</TotalTime>
  <Words>8822</Words>
  <Application>Microsoft Office PowerPoint</Application>
  <PresentationFormat>Panoramiczny</PresentationFormat>
  <Paragraphs>1173</Paragraphs>
  <Slides>228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228</vt:i4>
      </vt:variant>
    </vt:vector>
  </HeadingPairs>
  <TitlesOfParts>
    <vt:vector size="252" baseType="lpstr">
      <vt:lpstr>Söhne</vt:lpstr>
      <vt:lpstr>Roboto Light</vt:lpstr>
      <vt:lpstr>Arial</vt:lpstr>
      <vt:lpstr>Roboto</vt:lpstr>
      <vt:lpstr>Roboto Slab</vt:lpstr>
      <vt:lpstr>Roboto Thin</vt:lpstr>
      <vt:lpstr>Wingdings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Wprowadzenie</vt:lpstr>
      <vt:lpstr>Agenda</vt:lpstr>
      <vt:lpstr>Agenda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Wprowadzenie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Python - Wybrane Elementy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Python - Wybrane Elementy</vt:lpstr>
      <vt:lpstr>Ankieta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128</cp:revision>
  <dcterms:created xsi:type="dcterms:W3CDTF">2023-01-16T07:56:28Z</dcterms:created>
  <dcterms:modified xsi:type="dcterms:W3CDTF">2024-12-13T19:22:33Z</dcterms:modified>
</cp:coreProperties>
</file>